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0" r:id="rId1"/>
  </p:sldMasterIdLst>
  <p:sldIdLst>
    <p:sldId id="256" r:id="rId2"/>
    <p:sldId id="257" r:id="rId3"/>
    <p:sldId id="258" r:id="rId4"/>
    <p:sldId id="260" r:id="rId5"/>
    <p:sldId id="267" r:id="rId6"/>
    <p:sldId id="259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6/21/17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374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6/21/17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0164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6/21/17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617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6/21/17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8629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6/21/17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8920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6/21/17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13798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6/21/17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40238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6/21/17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59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6/21/17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3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6/21/17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80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6/21/17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98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6/21/17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8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6/21/17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58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6/21/17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69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6/21/17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89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6/21/17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37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6/21/17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36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6/21/17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29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inyurl.com/gencyber-sa" TargetMode="External"/><Relationship Id="rId3" Type="http://schemas.openxmlformats.org/officeDocument/2006/relationships/hyperlink" Target="https://github.com/hande1/gencyber_sa/tree/day2_ledligh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 smtClean="0"/>
              <a:t>Led Light project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45" y="3304272"/>
            <a:ext cx="2250269" cy="225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95983"/>
          </a:xfrm>
        </p:spPr>
        <p:txBody>
          <a:bodyPr/>
          <a:lstStyle/>
          <a:p>
            <a:r>
              <a:rPr lang="en-US" dirty="0"/>
              <a:t>TURNING THE LIGHT on WITH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43088"/>
            <a:ext cx="10363826" cy="3948111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Create a NEW CLASS</a:t>
            </a:r>
          </a:p>
          <a:p>
            <a:pPr marL="457200" lvl="1" indent="0" fontAlgn="base">
              <a:buNone/>
            </a:pPr>
            <a:r>
              <a:rPr lang="en-US" sz="2000" dirty="0"/>
              <a:t>1) turn on the LED for 2 seconds</a:t>
            </a:r>
          </a:p>
          <a:p>
            <a:pPr marL="457200" lvl="1" indent="0" fontAlgn="base">
              <a:buNone/>
            </a:pPr>
            <a:r>
              <a:rPr lang="en-US" sz="2000" dirty="0"/>
              <a:t>2) turn off the LED and wait 1 second</a:t>
            </a:r>
          </a:p>
          <a:p>
            <a:pPr marL="457200" lvl="1" indent="0" fontAlgn="base">
              <a:buNone/>
            </a:pPr>
            <a:r>
              <a:rPr lang="en-US" sz="2000" dirty="0"/>
              <a:t>3) turn on the LED for 1 second</a:t>
            </a:r>
          </a:p>
          <a:p>
            <a:pPr marL="457200" lvl="1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2050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943100"/>
            <a:ext cx="10363826" cy="38480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Object-Oriented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code reuse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700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Need?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028826"/>
            <a:ext cx="10363826" cy="3762374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charset="0"/>
              <a:buChar char="o"/>
            </a:pPr>
            <a:r>
              <a:rPr lang="en-US" altLang="en-US" cap="none" dirty="0">
                <a:solidFill>
                  <a:srgbClr val="333333"/>
                </a:solidFill>
                <a:latin typeface="Arial" charset="0"/>
                <a:ea typeface="Helvetica Neue" charset="0"/>
              </a:rPr>
              <a:t>1 </a:t>
            </a:r>
            <a:r>
              <a:rPr lang="en-US" altLang="en-US" cap="none" dirty="0" smtClean="0">
                <a:solidFill>
                  <a:srgbClr val="333333"/>
                </a:solidFill>
                <a:latin typeface="Arial" charset="0"/>
                <a:ea typeface="Helvetica Neue" charset="0"/>
              </a:rPr>
              <a:t>LED </a:t>
            </a:r>
            <a:r>
              <a:rPr lang="en-US" altLang="en-US" cap="none" dirty="0">
                <a:solidFill>
                  <a:srgbClr val="333333"/>
                </a:solidFill>
                <a:latin typeface="Arial" charset="0"/>
                <a:ea typeface="Helvetica Neue" charset="0"/>
              </a:rPr>
              <a:t>   </a:t>
            </a:r>
            <a:endParaRPr lang="en-US" altLang="en-US" cap="none" dirty="0" smtClean="0">
              <a:solidFill>
                <a:srgbClr val="333333"/>
              </a:solidFill>
              <a:latin typeface="Arial" charset="0"/>
              <a:ea typeface="Helvetica Neue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cap="none" dirty="0">
                <a:solidFill>
                  <a:srgbClr val="333333"/>
                </a:solidFill>
                <a:latin typeface="Arial" charset="0"/>
                <a:ea typeface="Helvetica Neue" charset="0"/>
              </a:rPr>
              <a:t> </a:t>
            </a:r>
            <a:r>
              <a:rPr lang="en-US" altLang="en-US" cap="none" dirty="0" smtClean="0">
                <a:solidFill>
                  <a:srgbClr val="333333"/>
                </a:solidFill>
                <a:latin typeface="Arial" charset="0"/>
                <a:ea typeface="Helvetica Neue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cap="none" dirty="0">
              <a:solidFill>
                <a:srgbClr val="333333"/>
              </a:solidFill>
              <a:latin typeface="Arial" charset="0"/>
              <a:ea typeface="Helvetica Neue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cap="none" dirty="0">
              <a:solidFill>
                <a:srgbClr val="333333"/>
              </a:solidFill>
              <a:latin typeface="Arial" charset="0"/>
              <a:ea typeface="Helvetica Neue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charset="0"/>
              <a:buChar char="o"/>
            </a:pPr>
            <a:r>
              <a:rPr lang="en-US" altLang="en-US" cap="none" dirty="0">
                <a:solidFill>
                  <a:srgbClr val="333333"/>
                </a:solidFill>
                <a:latin typeface="Arial" charset="0"/>
                <a:ea typeface="Helvetica Neue" charset="0"/>
              </a:rPr>
              <a:t>1 Resistor </a:t>
            </a:r>
            <a:endParaRPr lang="en-US" altLang="en-US" cap="none" dirty="0" smtClean="0">
              <a:solidFill>
                <a:srgbClr val="333333"/>
              </a:solidFill>
              <a:latin typeface="Arial" charset="0"/>
              <a:ea typeface="Helvetica Neue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4800" cap="none" dirty="0">
              <a:solidFill>
                <a:srgbClr val="333333"/>
              </a:solidFill>
              <a:latin typeface="Arial" charset="0"/>
              <a:ea typeface="Helvetica Neue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charset="0"/>
              <a:buChar char="o"/>
            </a:pPr>
            <a:r>
              <a:rPr lang="en-US" altLang="en-US" cap="none" dirty="0">
                <a:solidFill>
                  <a:srgbClr val="333333"/>
                </a:solidFill>
                <a:latin typeface="Arial" charset="0"/>
                <a:ea typeface="Helvetica Neue" charset="0"/>
              </a:rPr>
              <a:t>2 </a:t>
            </a:r>
            <a:r>
              <a:rPr lang="en-US" altLang="en-US" cap="none" dirty="0" smtClean="0">
                <a:solidFill>
                  <a:srgbClr val="333333"/>
                </a:solidFill>
                <a:latin typeface="Arial" charset="0"/>
                <a:ea typeface="Helvetica Neue" charset="0"/>
              </a:rPr>
              <a:t>Wires</a:t>
            </a:r>
            <a:r>
              <a:rPr lang="en-US" altLang="en-US" cap="none" dirty="0">
                <a:solidFill>
                  <a:srgbClr val="333333"/>
                </a:solidFill>
                <a:latin typeface="Arial" charset="0"/>
                <a:ea typeface="Helvetica Neue" charset="0"/>
              </a:rPr>
              <a:t>   </a:t>
            </a:r>
            <a:endParaRPr lang="en-US" altLang="en-US" sz="8000" cap="none" dirty="0">
              <a:solidFill>
                <a:srgbClr val="333333"/>
              </a:solidFill>
              <a:latin typeface="Arial" charset="0"/>
              <a:ea typeface="Helvetica Neue" charset="0"/>
            </a:endParaRPr>
          </a:p>
          <a:p>
            <a:endParaRPr lang="en-US" b="1" dirty="0"/>
          </a:p>
        </p:txBody>
      </p:sp>
      <p:pic>
        <p:nvPicPr>
          <p:cNvPr id="1026" name="Picture 2" descr="https://www.bluej.org/raspberrypi/red_l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76593" y="1684436"/>
            <a:ext cx="658518" cy="197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www.bluej.org/raspberrypi/resis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607" y="3602382"/>
            <a:ext cx="2237317" cy="61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bluej.org/raspberrypi/wir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607" y="4568791"/>
            <a:ext cx="1856491" cy="103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7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resistor to the long leg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82" y="2214694"/>
            <a:ext cx="7783036" cy="4128131"/>
          </a:xfrm>
        </p:spPr>
      </p:pic>
      <p:cxnSp>
        <p:nvCxnSpPr>
          <p:cNvPr id="6" name="Straight Arrow Connector 5"/>
          <p:cNvCxnSpPr/>
          <p:nvPr/>
        </p:nvCxnSpPr>
        <p:spPr>
          <a:xfrm flipH="1">
            <a:off x="3814763" y="2943755"/>
            <a:ext cx="767820" cy="1028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29175" y="2600325"/>
            <a:ext cx="126682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Long leg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47938" y="5383436"/>
            <a:ext cx="126682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Short leg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785500" y="4457700"/>
            <a:ext cx="557775" cy="7286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02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212" y="218467"/>
            <a:ext cx="10364451" cy="824521"/>
          </a:xfrm>
        </p:spPr>
        <p:txBody>
          <a:bodyPr/>
          <a:lstStyle/>
          <a:p>
            <a:r>
              <a:rPr lang="en-US" dirty="0" smtClean="0"/>
              <a:t>Take off your raspberry pi out of the box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58263" y="1230035"/>
            <a:ext cx="27949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Connect the leg </a:t>
            </a:r>
            <a:r>
              <a:rPr lang="en-US" sz="2200" u="sng" dirty="0" smtClean="0"/>
              <a:t>without</a:t>
            </a:r>
            <a:r>
              <a:rPr lang="en-US" sz="2200" dirty="0" smtClean="0"/>
              <a:t> resistor to the 3</a:t>
            </a:r>
            <a:r>
              <a:rPr lang="en-US" sz="2200" baseline="30000" dirty="0" smtClean="0"/>
              <a:t>rd</a:t>
            </a:r>
            <a:r>
              <a:rPr lang="en-US" sz="2200" dirty="0" smtClean="0"/>
              <a:t> pin on the right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8887664" y="2584839"/>
            <a:ext cx="26092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Connect the leg </a:t>
            </a:r>
            <a:r>
              <a:rPr lang="en-US" sz="2200" dirty="0"/>
              <a:t>with the resistor </a:t>
            </a:r>
            <a:r>
              <a:rPr lang="en-US" sz="2200" dirty="0" smtClean="0"/>
              <a:t>to the 6</a:t>
            </a:r>
            <a:r>
              <a:rPr lang="en-US" sz="2200" baseline="30000" dirty="0" smtClean="0"/>
              <a:t>th</a:t>
            </a:r>
            <a:r>
              <a:rPr lang="en-US" sz="2200" dirty="0" smtClean="0"/>
              <a:t> pin on the right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30" y="1042987"/>
            <a:ext cx="4258203" cy="772438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5529263" y="2457450"/>
            <a:ext cx="3429000" cy="119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934074" y="3418847"/>
            <a:ext cx="2619377" cy="166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1743075" y="1042987"/>
            <a:ext cx="1943100" cy="671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85212" y="824746"/>
            <a:ext cx="543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J8</a:t>
            </a:r>
            <a:endParaRPr lang="en-US" sz="30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5"/>
          <a:stretch/>
        </p:blipFill>
        <p:spPr>
          <a:xfrm rot="5400000">
            <a:off x="5802633" y="4616488"/>
            <a:ext cx="6851899" cy="5498209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6958542" y="4306606"/>
            <a:ext cx="800100" cy="828675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4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788" y="275617"/>
            <a:ext cx="10364451" cy="1024546"/>
          </a:xfrm>
        </p:spPr>
        <p:txBody>
          <a:bodyPr>
            <a:noAutofit/>
          </a:bodyPr>
          <a:lstStyle/>
          <a:p>
            <a:r>
              <a:rPr lang="en-US" dirty="0" smtClean="0"/>
              <a:t>TEST Your WIRE connection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34"/>
          <a:stretch/>
        </p:blipFill>
        <p:spPr>
          <a:xfrm>
            <a:off x="1013788" y="2197399"/>
            <a:ext cx="10329863" cy="433199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986459" y="3557597"/>
            <a:ext cx="228600" cy="814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14998" y="3028957"/>
            <a:ext cx="2714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96164" y="3353290"/>
            <a:ext cx="2714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6655592" y="3786207"/>
            <a:ext cx="585788" cy="62865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28713" y="1162200"/>
            <a:ext cx="1024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Connect the </a:t>
            </a:r>
            <a:r>
              <a:rPr lang="en-US" sz="2400" dirty="0" smtClean="0"/>
              <a:t>long leg to 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and short leg 3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</a:t>
            </a:r>
            <a:r>
              <a:rPr lang="en-US" sz="2400" dirty="0"/>
              <a:t>pins on the </a:t>
            </a:r>
            <a:r>
              <a:rPr lang="en-US" sz="2400" dirty="0" smtClean="0"/>
              <a:t>right(outer side of your PI)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091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788" y="275617"/>
            <a:ext cx="10364451" cy="1024546"/>
          </a:xfrm>
        </p:spPr>
        <p:txBody>
          <a:bodyPr>
            <a:noAutofit/>
          </a:bodyPr>
          <a:lstStyle/>
          <a:p>
            <a:r>
              <a:rPr lang="en-US" dirty="0" smtClean="0"/>
              <a:t>Connect the LEGS TO the 3</a:t>
            </a:r>
            <a:r>
              <a:rPr lang="en-US" baseline="30000" dirty="0" smtClean="0"/>
              <a:t>rd</a:t>
            </a:r>
            <a:r>
              <a:rPr lang="en-US" dirty="0" smtClean="0"/>
              <a:t> and 6</a:t>
            </a:r>
            <a:r>
              <a:rPr lang="en-US" baseline="30000" dirty="0" smtClean="0"/>
              <a:t>th</a:t>
            </a:r>
            <a:r>
              <a:rPr lang="en-US" dirty="0" smtClean="0"/>
              <a:t> pins on the right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34"/>
          <a:stretch/>
        </p:blipFill>
        <p:spPr>
          <a:xfrm>
            <a:off x="1013788" y="1483024"/>
            <a:ext cx="10329863" cy="433199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6186488" y="2943225"/>
            <a:ext cx="228600" cy="814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15014" y="2428875"/>
            <a:ext cx="2714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681914" y="2573893"/>
            <a:ext cx="2714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115175" y="3128963"/>
            <a:ext cx="585788" cy="62865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04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95983"/>
          </a:xfrm>
        </p:spPr>
        <p:txBody>
          <a:bodyPr/>
          <a:lstStyle/>
          <a:p>
            <a:r>
              <a:rPr lang="en-US" dirty="0" smtClean="0"/>
              <a:t>TURNING THE LIGHT on WITH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43088"/>
            <a:ext cx="10363826" cy="3948111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https://</a:t>
            </a:r>
            <a:r>
              <a:rPr lang="en-US" b="1" dirty="0" smtClean="0">
                <a:hlinkClick r:id="rId2"/>
              </a:rPr>
              <a:t>tinyurl.com/gencyber-sa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Open </a:t>
            </a:r>
            <a:r>
              <a:rPr lang="en-US" dirty="0" smtClean="0">
                <a:hlinkClick r:id="rId3"/>
              </a:rPr>
              <a:t>day2_ledlight</a:t>
            </a:r>
            <a:r>
              <a:rPr lang="en-US" dirty="0" smtClean="0"/>
              <a:t> FOLDER</a:t>
            </a: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DOWNLOAD </a:t>
            </a:r>
            <a:r>
              <a:rPr lang="en-US" b="1" dirty="0" smtClean="0">
                <a:solidFill>
                  <a:srgbClr val="FF0000"/>
                </a:solidFill>
              </a:rPr>
              <a:t>PI4J.zip</a:t>
            </a:r>
            <a:r>
              <a:rPr lang="en-US" b="1" dirty="0" smtClean="0"/>
              <a:t> AND EXTRACT WITH THE SAME NAME</a:t>
            </a:r>
          </a:p>
          <a:p>
            <a:pPr marL="0" indent="0">
              <a:buNone/>
            </a:pPr>
            <a:r>
              <a:rPr lang="en-US" b="1" dirty="0" smtClean="0"/>
              <a:t>PUT </a:t>
            </a:r>
            <a:r>
              <a:rPr lang="en-US" b="1" dirty="0" smtClean="0">
                <a:solidFill>
                  <a:srgbClr val="FF0000"/>
                </a:solidFill>
              </a:rPr>
              <a:t>PI4J</a:t>
            </a:r>
            <a:r>
              <a:rPr lang="en-US" b="1" dirty="0" smtClean="0"/>
              <a:t> FOLDER UNDER </a:t>
            </a:r>
            <a:r>
              <a:rPr lang="en-US" b="1" u="sng" dirty="0" smtClean="0">
                <a:solidFill>
                  <a:srgbClr val="FFFF00"/>
                </a:solidFill>
              </a:rPr>
              <a:t>ON YOUR DESKTOP</a:t>
            </a:r>
            <a:endParaRPr lang="en-US" b="1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31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95983"/>
          </a:xfrm>
        </p:spPr>
        <p:txBody>
          <a:bodyPr/>
          <a:lstStyle/>
          <a:p>
            <a:r>
              <a:rPr lang="en-US" dirty="0"/>
              <a:t>TURNING THE LIGHT on WITH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43088"/>
            <a:ext cx="10363826" cy="3948111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Open </a:t>
            </a:r>
            <a:r>
              <a:rPr lang="en-US" b="1" dirty="0" err="1" smtClean="0"/>
              <a:t>BlueJ</a:t>
            </a:r>
            <a:r>
              <a:rPr lang="en-US" b="1" dirty="0" smtClean="0"/>
              <a:t> Editor</a:t>
            </a:r>
          </a:p>
          <a:p>
            <a:pPr marL="0" indent="0">
              <a:buNone/>
            </a:pPr>
            <a:r>
              <a:rPr lang="en-US" b="1" dirty="0" smtClean="0"/>
              <a:t>Create A New PROJECT WITH A Name you want (</a:t>
            </a:r>
            <a:r>
              <a:rPr lang="en-US" b="1" dirty="0" err="1" smtClean="0"/>
              <a:t>LedLight</a:t>
            </a:r>
            <a:r>
              <a:rPr lang="en-US" b="1" dirty="0" smtClean="0"/>
              <a:t>)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07" b="41225"/>
          <a:stretch/>
        </p:blipFill>
        <p:spPr>
          <a:xfrm>
            <a:off x="2686050" y="2954338"/>
            <a:ext cx="4800600" cy="369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95983"/>
          </a:xfrm>
        </p:spPr>
        <p:txBody>
          <a:bodyPr/>
          <a:lstStyle/>
          <a:p>
            <a:r>
              <a:rPr lang="en-US" dirty="0"/>
              <a:t>TURNING THE LIGHT on WITH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43088"/>
            <a:ext cx="10363826" cy="3948111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CLICK </a:t>
            </a:r>
            <a:r>
              <a:rPr lang="en-US" b="1" u="sng" dirty="0" smtClean="0"/>
              <a:t>PROJECT</a:t>
            </a:r>
            <a:r>
              <a:rPr lang="en-US" b="1" dirty="0" smtClean="0">
                <a:sym typeface="Wingdings"/>
              </a:rPr>
              <a:t> </a:t>
            </a:r>
            <a:r>
              <a:rPr lang="en-US" b="1" u="sng" dirty="0" smtClean="0">
                <a:sym typeface="Wingdings"/>
              </a:rPr>
              <a:t>IMPORT</a:t>
            </a:r>
            <a:r>
              <a:rPr lang="en-US" b="1" dirty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&gt;&gt; NAVIGATE TO /HOME/PI/DESKTOP/PI4J/LIB &gt;&gt; CLICK </a:t>
            </a:r>
            <a:r>
              <a:rPr lang="en-US" b="1" u="sng" dirty="0" smtClean="0">
                <a:sym typeface="Wingdings"/>
              </a:rPr>
              <a:t>IMPORT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12"/>
          <a:stretch/>
        </p:blipFill>
        <p:spPr>
          <a:xfrm>
            <a:off x="1144738" y="2578966"/>
            <a:ext cx="9901897" cy="397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8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1672</TotalTime>
  <Words>203</Words>
  <Application>Microsoft Macintosh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Courier New</vt:lpstr>
      <vt:lpstr>Helvetica Neue</vt:lpstr>
      <vt:lpstr>Tw Cen MT</vt:lpstr>
      <vt:lpstr>Wingdings</vt:lpstr>
      <vt:lpstr>Arial</vt:lpstr>
      <vt:lpstr>Droplet</vt:lpstr>
      <vt:lpstr>Led Light project</vt:lpstr>
      <vt:lpstr>What we Need?</vt:lpstr>
      <vt:lpstr>Connect the resistor to the long leg</vt:lpstr>
      <vt:lpstr>Take off your raspberry pi out of the box</vt:lpstr>
      <vt:lpstr>TEST Your WIRE connection</vt:lpstr>
      <vt:lpstr>Connect the LEGS TO the 3rd and 6th pins on the right</vt:lpstr>
      <vt:lpstr>TURNING THE LIGHT on WITH CODE</vt:lpstr>
      <vt:lpstr>TURNING THE LIGHT on WITH CODE</vt:lpstr>
      <vt:lpstr>TURNING THE LIGHT on WITH CODE</vt:lpstr>
      <vt:lpstr>TURNING THE LIGHT on WITH CODE</vt:lpstr>
      <vt:lpstr>CODE LIBRARY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Led Light project</dc:title>
  <dc:creator>Hande Altekin</dc:creator>
  <cp:lastModifiedBy>Hande Altekin</cp:lastModifiedBy>
  <cp:revision>23</cp:revision>
  <dcterms:created xsi:type="dcterms:W3CDTF">2017-06-21T03:23:03Z</dcterms:created>
  <dcterms:modified xsi:type="dcterms:W3CDTF">2017-06-22T14:16:50Z</dcterms:modified>
</cp:coreProperties>
</file>